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comments/comment9.xml" ContentType="application/vnd.openxmlformats-officedocument.presentationml.comments+xml"/>
  <Override PartName="/ppt/notesSlides/notesSlide15.xml" ContentType="application/vnd.openxmlformats-officedocument.presentationml.notesSlide+xml"/>
  <Override PartName="/ppt/comments/comment10.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2.xml" ContentType="application/vnd.openxmlformats-officedocument.presentationml.comment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8" r:id="rId2"/>
    <p:sldId id="260" r:id="rId3"/>
    <p:sldId id="277" r:id="rId4"/>
    <p:sldId id="267" r:id="rId5"/>
    <p:sldId id="284" r:id="rId6"/>
    <p:sldId id="278" r:id="rId7"/>
    <p:sldId id="279" r:id="rId8"/>
    <p:sldId id="280" r:id="rId9"/>
    <p:sldId id="264" r:id="rId10"/>
    <p:sldId id="285" r:id="rId11"/>
    <p:sldId id="289" r:id="rId12"/>
    <p:sldId id="302" r:id="rId13"/>
    <p:sldId id="286" r:id="rId14"/>
    <p:sldId id="294" r:id="rId15"/>
    <p:sldId id="296" r:id="rId16"/>
    <p:sldId id="292" r:id="rId17"/>
    <p:sldId id="297" r:id="rId18"/>
    <p:sldId id="298" r:id="rId19"/>
    <p:sldId id="299" r:id="rId20"/>
    <p:sldId id="269" r:id="rId21"/>
    <p:sldId id="270" r:id="rId22"/>
    <p:sldId id="274" r:id="rId23"/>
    <p:sldId id="290" r:id="rId24"/>
    <p:sldId id="304" r:id="rId25"/>
    <p:sldId id="305" r:id="rId26"/>
    <p:sldId id="303" r:id="rId27"/>
    <p:sldId id="3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35"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74" autoAdjust="0"/>
  </p:normalViewPr>
  <p:slideViewPr>
    <p:cSldViewPr snapToGrid="0">
      <p:cViewPr varScale="1">
        <p:scale>
          <a:sx n="69" d="100"/>
          <a:sy n="69" d="100"/>
        </p:scale>
        <p:origin x="72" y="30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2-01T18:20:07.330" idx="24">
    <p:pos x="10" y="10"/>
    <p:text>no ratio bc flat,mention that</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2-02T15:57:05.983" idx="34">
    <p:pos x="5594" y="1187"/>
    <p:text>scott need you to have a bullet here. we can discuss and i can write it if you want</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1-30T19:53:53.996" idx="20">
    <p:pos x="10" y="10"/>
    <p:text>guys, ask the q but be sure to engage with audience and state what our team's thoughts were on the given questions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1T13:20:28.124" idx="23">
    <p:pos x="10" y="10"/>
    <p:text>point here is just to say, lots of ups and downs, successes and failures, psyhcological trauma</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saurin as called out by david, talk about the process overall, some of the steps you took</p:text>
    <p:extLst>
      <p:ext uri="{C676402C-5697-4E1C-873F-D02D1690AC5C}">
        <p15:threadingInfo xmlns:p15="http://schemas.microsoft.com/office/powerpoint/2012/main" timeZoneBias="300"/>
      </p:ext>
    </p:extLst>
  </p:cm>
  <p:cm authorId="1" dt="2020-02-02T13:17:34.462" idx="25">
    <p:pos x="394" y="394"/>
    <p:text>last two bullets are referring to how we thought we'd start with looking at say, student teacher ratio but then realized it was flat so moved on to looking at other things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02T15:37:26.607" idx="31">
    <p:pos x="3927" y="3439"/>
    <p:text>note the sub bullet on the first bullet.</p:text>
    <p:extLst>
      <p:ext uri="{C676402C-5697-4E1C-873F-D02D1690AC5C}">
        <p15:threadingInfo xmlns:p15="http://schemas.microsoft.com/office/powerpoint/2012/main" timeZoneBias="300"/>
      </p:ext>
    </p:extLst>
  </p:cm>
  <p:cm authorId="1" dt="2020-02-02T15:42:08.304" idx="32">
    <p:pos x="10" y="10"/>
    <p:text>you can say something like "bringing it back to our original questions, we found these things". you can also reference that later on in the deck, melissa will be reviewing GA results bc even though our focus was on us trends we wanted to investigate our own state as well</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2-02T13:23:59.762" idx="26">
    <p:pos x="820" y="1405"/>
    <p:text>we felt it was important to understand the context / landscape of the topic we are researching. so while this is not directly answering or referring to our questions, it's helpful in understanding the bigger picture</p:text>
    <p:extLst>
      <p:ext uri="{C676402C-5697-4E1C-873F-D02D1690AC5C}">
        <p15:threadingInfo xmlns:p15="http://schemas.microsoft.com/office/powerpoint/2012/main" timeZoneBias="300"/>
      </p:ext>
    </p:extLst>
  </p:cm>
  <p:cm authorId="1" dt="2020-02-02T13:24:55.987" idx="27">
    <p:pos x="10" y="10"/>
    <p:text>we will see in future slides that 2013 and moving forward tend to look different than earlier years.</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2-02T15:27:47.276" idx="30">
    <p:pos x="10" y="10"/>
    <p:text>review here that although the student teacher ratio has been flat, common sense as well as our data dictates that an increase in this ratio is correlated with a decrease in graduation rates. so we wanted to look at this ratio in a bit more detail, hence the lineregress analysis</p:text>
    <p:extLst>
      <p:ext uri="{C676402C-5697-4E1C-873F-D02D1690AC5C}">
        <p15:threadingInfo xmlns:p15="http://schemas.microsoft.com/office/powerpoint/2012/main" timeZoneBias="300"/>
      </p:ext>
    </p:extLst>
  </p:cm>
  <p:cm authorId="1" dt="2020-02-03T12:44:56.424" idx="35">
    <p:pos x="262" y="1676"/>
    <p:text>discuss here what the findings mean. we have a moderate neg relationship between the two but there is def a relationship, and it's not zero. plus it's backed up with years of research as you see in our bullets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376321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15739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312155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2071733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123879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2828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22</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2/3/2020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2/3/2020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2/3/2020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2/3/2020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2/3/2020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2/3/2020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2/3/2020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app.slack.com/team/UQU4YUZ5M" TargetMode="External"/><Relationship Id="rId3" Type="http://schemas.openxmlformats.org/officeDocument/2006/relationships/image" Target="../media/image14.png"/><Relationship Id="rId7" Type="http://schemas.openxmlformats.org/officeDocument/2006/relationships/hyperlink" Target="https://gtatldatapt12-gde6202.slack.com/archives/DRDMXRX6V/p1580673448049900"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slack.com/team/UQLL2BS9X" TargetMode="External"/><Relationship Id="rId11" Type="http://schemas.openxmlformats.org/officeDocument/2006/relationships/image" Target="../media/image16.png"/><Relationship Id="rId5" Type="http://schemas.openxmlformats.org/officeDocument/2006/relationships/hyperlink" Target="https://gtatldatapt12-gde6202.slack.com/archives/DRDMXRX6V/p1580673356049700" TargetMode="External"/><Relationship Id="rId10" Type="http://schemas.openxmlformats.org/officeDocument/2006/relationships/image" Target="../media/image15.png"/><Relationship Id="rId4" Type="http://schemas.openxmlformats.org/officeDocument/2006/relationships/hyperlink" Target="https://gtatldatapt12-gde6202.slack.com/archives/DRDMXRX6V/p1580673210047700" TargetMode="External"/><Relationship Id="rId9" Type="http://schemas.openxmlformats.org/officeDocument/2006/relationships/hyperlink" Target="https://gtatldatapt12-gde6202.slack.com/archives/DRDMXRX6V/p1580673475050300" TargetMode="Externa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omments" Target="../comments/commen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comments" Target="../comments/comment10.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520BBCD2-1F01-42B7-BE46-83A4A6794579}"/>
              </a:ext>
            </a:extLst>
          </p:cNvPr>
          <p:cNvSpPr txBox="1">
            <a:spLocks/>
          </p:cNvSpPr>
          <p:nvPr/>
        </p:nvSpPr>
        <p:spPr>
          <a:xfrm>
            <a:off x="1280160" y="1911587"/>
            <a:ext cx="9628632" cy="4672482"/>
          </a:xfrm>
          <a:prstGeom prst="rect">
            <a:avLst/>
          </a:prstGeom>
        </p:spPr>
        <p:txBody>
          <a:bodyPr>
            <a:normAutofit fontScale="850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800" dirty="0"/>
              <a:t>Is student performance* in the US affected by student:teacher ratio?</a:t>
            </a:r>
          </a:p>
          <a:p>
            <a:pPr lvl="1"/>
            <a:r>
              <a:rPr lang="en-US" sz="2600" dirty="0"/>
              <a:t>Although student-teacher ratio has been flat over the years, there is an inverse relationship between student:teacher ratio and graduation rate</a:t>
            </a:r>
          </a:p>
          <a:p>
            <a:r>
              <a:rPr lang="en-US" sz="2800" dirty="0"/>
              <a:t>Is student performance* in the US affected by teacher salary?</a:t>
            </a:r>
          </a:p>
          <a:p>
            <a:pPr lvl="1"/>
            <a:r>
              <a:rPr lang="en-US" sz="2600" dirty="0"/>
              <a:t>An increase in teacher salary across the US is correlated with higher graduation rates</a:t>
            </a:r>
          </a:p>
          <a:p>
            <a:r>
              <a:rPr lang="en-US" sz="2800" dirty="0"/>
              <a:t>Is student performance* in the US affected by school financials?</a:t>
            </a:r>
          </a:p>
          <a:p>
            <a:pPr lvl="1"/>
            <a:r>
              <a:rPr lang="en-US" sz="2600" dirty="0"/>
              <a:t>An increase in allocated revenues is correlated with higher graduation rates</a:t>
            </a:r>
          </a:p>
          <a:p>
            <a:r>
              <a:rPr lang="en-US" sz="2800" dirty="0"/>
              <a:t>Is student performance* in the US affected by per student spending?</a:t>
            </a:r>
          </a:p>
          <a:p>
            <a:pPr lvl="1"/>
            <a:r>
              <a:rPr lang="en-US" sz="2600" dirty="0"/>
              <a:t>An increase in per student spending is correlated with higher graduation rates</a:t>
            </a:r>
          </a:p>
          <a:p>
            <a:pPr marL="0" indent="0">
              <a:buFont typeface="Wingdings" panose="05000000000000000000" pitchFamily="2" charset="2"/>
              <a:buNone/>
            </a:pPr>
            <a:endParaRPr lang="en-US" sz="1200" dirty="0"/>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1967344"/>
            <a:ext cx="9628632" cy="4890655"/>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600" dirty="0"/>
              <a:t>~57m students attended elementary, middle, and high schools across the US in 2019</a:t>
            </a:r>
          </a:p>
          <a:p>
            <a:pPr lvl="1"/>
            <a:r>
              <a:rPr lang="en-US" sz="2600" dirty="0"/>
              <a:t>Highest enrollment ever reported for public schools</a:t>
            </a:r>
          </a:p>
          <a:p>
            <a:pPr marL="457200" lvl="1" indent="0">
              <a:buNone/>
            </a:pPr>
            <a:endParaRPr lang="en-US" sz="2600" dirty="0"/>
          </a:p>
          <a:p>
            <a:r>
              <a:rPr lang="en-US" sz="2600" dirty="0"/>
              <a:t>3.7m teachers 2019</a:t>
            </a:r>
          </a:p>
          <a:p>
            <a:pPr lvl="1"/>
            <a:r>
              <a:rPr lang="en-US" sz="2600" dirty="0"/>
              <a:t>Average salary $59k</a:t>
            </a:r>
          </a:p>
          <a:p>
            <a:pPr marL="457200" lvl="1" indent="0">
              <a:buNone/>
            </a:pPr>
            <a:endParaRPr lang="en-US" sz="2600" dirty="0"/>
          </a:p>
          <a:p>
            <a:r>
              <a:rPr lang="en-US" sz="2600" dirty="0"/>
              <a:t>US gov’t allocates 8% to public schools ($706B)</a:t>
            </a:r>
          </a:p>
          <a:p>
            <a:endParaRPr lang="en-US" sz="2600" dirty="0"/>
          </a:p>
          <a:p>
            <a:r>
              <a:rPr lang="en-US" sz="2600" dirty="0"/>
              <a:t>Best graduation rate:</a:t>
            </a:r>
          </a:p>
          <a:p>
            <a:pPr lvl="1"/>
            <a:r>
              <a:rPr lang="en-US" sz="2600" dirty="0"/>
              <a:t>Missouri 88%</a:t>
            </a:r>
          </a:p>
          <a:p>
            <a:pPr marL="457200" lvl="1" indent="0">
              <a:buNone/>
            </a:pPr>
            <a:endParaRPr lang="en-US" sz="2600" dirty="0"/>
          </a:p>
          <a:p>
            <a:r>
              <a:rPr lang="en-US" sz="2600" dirty="0"/>
              <a:t>Worst graduation rate:</a:t>
            </a:r>
          </a:p>
          <a:p>
            <a:pPr lvl="1"/>
            <a:r>
              <a:rPr lang="en-US" sz="26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pic>
        <p:nvPicPr>
          <p:cNvPr id="5" name="Picture 4">
            <a:extLst>
              <a:ext uri="{FF2B5EF4-FFF2-40B4-BE49-F238E27FC236}">
                <a16:creationId xmlns:a16="http://schemas.microsoft.com/office/drawing/2014/main" id="{7077DFDC-24A9-4E33-A867-21304D2E9EED}"/>
              </a:ext>
            </a:extLst>
          </p:cNvPr>
          <p:cNvPicPr>
            <a:picLocks noChangeAspect="1"/>
          </p:cNvPicPr>
          <p:nvPr/>
        </p:nvPicPr>
        <p:blipFill>
          <a:blip r:embed="rId3"/>
          <a:stretch>
            <a:fillRect/>
          </a:stretch>
        </p:blipFill>
        <p:spPr>
          <a:xfrm>
            <a:off x="182957" y="3938227"/>
            <a:ext cx="3866529" cy="2771775"/>
          </a:xfrm>
          <a:prstGeom prst="rect">
            <a:avLst/>
          </a:prstGeom>
          <a:ln>
            <a:solidFill>
              <a:schemeClr val="bg1">
                <a:lumMod val="25000"/>
              </a:schemeClr>
            </a:solidFill>
          </a:ln>
        </p:spPr>
      </p:pic>
      <p:sp>
        <p:nvSpPr>
          <p:cNvPr id="8" name="TextBox 7">
            <a:extLst>
              <a:ext uri="{FF2B5EF4-FFF2-40B4-BE49-F238E27FC236}">
                <a16:creationId xmlns:a16="http://schemas.microsoft.com/office/drawing/2014/main" id="{5F19A963-33DA-4929-BBF3-A37F01C6FC9A}"/>
              </a:ext>
            </a:extLst>
          </p:cNvPr>
          <p:cNvSpPr txBox="1"/>
          <p:nvPr/>
        </p:nvSpPr>
        <p:spPr>
          <a:xfrm>
            <a:off x="632178" y="1830655"/>
            <a:ext cx="104309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 of 2013, teacher salaries increased at a higher rate than recent previous years. Expenditures and avg spend per student also increased during this timeframe</a:t>
            </a:r>
          </a:p>
          <a:p>
            <a:pPr marL="285750" indent="-285750">
              <a:buFont typeface="Arial" panose="020B0604020202020204" pitchFamily="34" charset="0"/>
              <a:buChar char="•"/>
            </a:pPr>
            <a:r>
              <a:rPr lang="en-US" dirty="0"/>
              <a:t>In addition, a change in educational standards was implemented in 2013, which was that there was a shift from focusing only on standardized tests, to include a focus on life and educational skillsets</a:t>
            </a:r>
          </a:p>
          <a:p>
            <a:pPr marL="285750" indent="-285750">
              <a:buFont typeface="Arial" panose="020B0604020202020204" pitchFamily="34" charset="0"/>
              <a:buChar char="•"/>
            </a:pPr>
            <a:r>
              <a:rPr lang="en-US" dirty="0"/>
              <a:t>Increased focus on higher graduation rates overall in US in recent years; such as “No child left behind” initiatives</a:t>
            </a:r>
          </a:p>
          <a:p>
            <a:pPr marL="285750" indent="-285750">
              <a:buFont typeface="Arial" panose="020B0604020202020204" pitchFamily="34" charset="0"/>
              <a:buChar char="•"/>
            </a:pPr>
            <a:endParaRPr lang="en-US" dirty="0"/>
          </a:p>
        </p:txBody>
      </p:sp>
      <p:sp>
        <p:nvSpPr>
          <p:cNvPr id="9" name="Rectangle 1">
            <a:extLst>
              <a:ext uri="{FF2B5EF4-FFF2-40B4-BE49-F238E27FC236}">
                <a16:creationId xmlns:a16="http://schemas.microsoft.com/office/drawing/2014/main" id="{E02FCEAC-57E6-421B-B49A-7473F40BC64C}"/>
              </a:ext>
            </a:extLst>
          </p:cNvPr>
          <p:cNvSpPr>
            <a:spLocks noChangeArrowheads="1"/>
          </p:cNvSpPr>
          <p:nvPr/>
        </p:nvSpPr>
        <p:spPr bwMode="auto">
          <a:xfrm>
            <a:off x="152400" y="2147483647"/>
            <a:ext cx="41830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For the Class of 2015, which had a graduation rate of 82.43 percent, a 90 percent graduation rate would have meant an additional 250,000 students would have walked across the Commencement Day stage.These graduates would collectively have earned $3.1 billion ANNUALLY in additional income.That additional income isn’t going under the mattress. It’s being spent in local grocery stores, restaurants, and other businesses, powering national, state, and local economies.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these new graduates are also contributing more in the form of tax dollars—roughly $664 million collectively by the midpoint of their careers. That tax revenue will go toward public schools, roads, and a variety of other public goods.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In total, the collective spending power of these new graduates will lead to greater opportunities for the nation, including $5.7 billion in economic growth and more than 14,000 new jobs created.</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because high school graduates tend to live more healthy lives than high school dropouts—and because they are more inclined to obtain and have their own health insurance throughout the course of their lives, these new graduates will save the nation $16.1 billion in health care costs.</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915AB00B-248B-42DB-9AA1-A9F33FDD0E12}"/>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4"/>
              </a:rPr>
              <a:t>2:53</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done son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3875F8D-A933-4068-917F-363ED41121D6}"/>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5"/>
              </a:rPr>
              <a:t>2:55</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then we can co-relate to the economy. Ofcourse they are million other factors for economy to grow but education is one of the big one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DE295A52-6869-4758-9FDD-9C5AA334D51B}"/>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6"/>
              </a:rPr>
              <a:t>melissa</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7"/>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oh yea that's good info</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7E116A3-9B82-4DDC-9D3D-3D1706C69EF8}"/>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8"/>
              </a:rPr>
              <a:t>Saurin Patel</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9"/>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i don't think anyone will que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079BCC7-3582-4DCB-B6C5-FF974BDC7D6B}"/>
              </a:ext>
            </a:extLst>
          </p:cNvPr>
          <p:cNvPicPr>
            <a:picLocks noChangeAspect="1"/>
          </p:cNvPicPr>
          <p:nvPr/>
        </p:nvPicPr>
        <p:blipFill>
          <a:blip r:embed="rId10"/>
          <a:stretch>
            <a:fillRect/>
          </a:stretch>
        </p:blipFill>
        <p:spPr>
          <a:xfrm>
            <a:off x="8161806" y="3938227"/>
            <a:ext cx="3866529" cy="2757576"/>
          </a:xfrm>
          <a:prstGeom prst="rect">
            <a:avLst/>
          </a:prstGeom>
          <a:ln>
            <a:solidFill>
              <a:schemeClr val="bg1">
                <a:lumMod val="25000"/>
              </a:schemeClr>
            </a:solidFill>
          </a:ln>
        </p:spPr>
      </p:pic>
      <p:pic>
        <p:nvPicPr>
          <p:cNvPr id="15" name="Picture 14">
            <a:extLst>
              <a:ext uri="{FF2B5EF4-FFF2-40B4-BE49-F238E27FC236}">
                <a16:creationId xmlns:a16="http://schemas.microsoft.com/office/drawing/2014/main" id="{F7E32B84-25ED-4A6A-9800-32AFDB14FB4A}"/>
              </a:ext>
            </a:extLst>
          </p:cNvPr>
          <p:cNvPicPr>
            <a:picLocks noChangeAspect="1"/>
          </p:cNvPicPr>
          <p:nvPr/>
        </p:nvPicPr>
        <p:blipFill>
          <a:blip r:embed="rId11"/>
          <a:stretch>
            <a:fillRect/>
          </a:stretch>
        </p:blipFill>
        <p:spPr>
          <a:xfrm>
            <a:off x="4161211" y="3938229"/>
            <a:ext cx="3866529" cy="2771773"/>
          </a:xfrm>
          <a:prstGeom prst="rect">
            <a:avLst/>
          </a:prstGeom>
          <a:ln>
            <a:solidFill>
              <a:schemeClr val="bg1">
                <a:lumMod val="25000"/>
              </a:schemeClr>
            </a:solidFill>
          </a:ln>
        </p:spPr>
      </p:pic>
    </p:spTree>
    <p:extLst>
      <p:ext uri="{BB962C8B-B14F-4D97-AF65-F5344CB8AC3E}">
        <p14:creationId xmlns:p14="http://schemas.microsoft.com/office/powerpoint/2010/main" val="27030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18897786-AC77-4181-98FC-842FA392F58C}"/>
              </a:ext>
            </a:extLst>
          </p:cNvPr>
          <p:cNvSpPr txBox="1"/>
          <p:nvPr/>
        </p:nvSpPr>
        <p:spPr>
          <a:xfrm>
            <a:off x="97367" y="2415825"/>
            <a:ext cx="460586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Correlated with increase in various spends in the previous slide is an increase in graduation rates in recent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graduation rates result in:</a:t>
            </a:r>
          </a:p>
          <a:p>
            <a:pPr marL="742950" lvl="1" indent="-285750">
              <a:buFont typeface="Arial" panose="020B0604020202020204" pitchFamily="34" charset="0"/>
              <a:buChar char="•"/>
            </a:pPr>
            <a:r>
              <a:rPr lang="en-US" dirty="0"/>
              <a:t>Additional personal income </a:t>
            </a:r>
          </a:p>
          <a:p>
            <a:pPr marL="742950" lvl="1" indent="-285750">
              <a:buFont typeface="Arial" panose="020B0604020202020204" pitchFamily="34" charset="0"/>
              <a:buChar char="•"/>
            </a:pPr>
            <a:r>
              <a:rPr lang="en-US" dirty="0"/>
              <a:t>Additional tax dollars generated, which help fuel economic, and therefore Educational growth</a:t>
            </a:r>
          </a:p>
          <a:p>
            <a:pPr marL="742950" lvl="1" indent="-285750">
              <a:buFont typeface="Arial" panose="020B0604020202020204" pitchFamily="34" charset="0"/>
              <a:buChar char="•"/>
            </a:pPr>
            <a:r>
              <a:rPr lang="en-US" dirty="0"/>
              <a:t>General overall economic growth: lower healthcare costs, revenue back into state and local communities, generating new jobs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 - States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21" y="2203812"/>
            <a:ext cx="5487650" cy="3658433"/>
          </a:xfrm>
          <a:prstGeom prst="rect">
            <a:avLst/>
          </a:prstGeom>
          <a:ln>
            <a:solidFill>
              <a:schemeClr val="bg1">
                <a:lumMod val="25000"/>
              </a:schemeClr>
            </a:solidFill>
          </a:ln>
        </p:spPr>
      </p:pic>
      <p:sp>
        <p:nvSpPr>
          <p:cNvPr id="2" name="TextBox 1">
            <a:extLst>
              <a:ext uri="{FF2B5EF4-FFF2-40B4-BE49-F238E27FC236}">
                <a16:creationId xmlns:a16="http://schemas.microsoft.com/office/drawing/2014/main" id="{379DCD72-96B1-4CAE-9731-8EA71DAC6F33}"/>
              </a:ext>
            </a:extLst>
          </p:cNvPr>
          <p:cNvSpPr txBox="1"/>
          <p:nvPr/>
        </p:nvSpPr>
        <p:spPr>
          <a:xfrm>
            <a:off x="271956" y="2336800"/>
            <a:ext cx="5159022" cy="4524315"/>
          </a:xfrm>
          <a:prstGeom prst="rect">
            <a:avLst/>
          </a:prstGeom>
          <a:noFill/>
        </p:spPr>
        <p:txBody>
          <a:bodyPr wrap="square" rtlCol="0">
            <a:spAutoFit/>
          </a:bodyPr>
          <a:lstStyle/>
          <a:p>
            <a:r>
              <a:rPr lang="en-US" dirty="0">
                <a:solidFill>
                  <a:schemeClr val="bg1">
                    <a:lumMod val="10000"/>
                  </a:schemeClr>
                </a:solidFill>
              </a:rPr>
              <a:t>R-value</a:t>
            </a:r>
            <a:r>
              <a:rPr lang="en-US" dirty="0"/>
              <a:t>: -3.856</a:t>
            </a:r>
          </a:p>
          <a:p>
            <a:endParaRPr lang="en-US" dirty="0">
              <a:solidFill>
                <a:srgbClr val="FF0000"/>
              </a:solidFill>
            </a:endParaRPr>
          </a:p>
          <a:p>
            <a:endParaRPr lang="en-US" dirty="0"/>
          </a:p>
          <a:p>
            <a:r>
              <a:rPr lang="en-US" dirty="0"/>
              <a:t>Research has shown that:</a:t>
            </a:r>
          </a:p>
          <a:p>
            <a:endParaRPr lang="en-US" dirty="0"/>
          </a:p>
          <a:p>
            <a:pPr marL="285750" indent="-285750">
              <a:buFont typeface="Arial" panose="020B0604020202020204" pitchFamily="34" charset="0"/>
              <a:buChar char="•"/>
            </a:pPr>
            <a:r>
              <a:rPr lang="en-US" dirty="0"/>
              <a:t>Smaller classes, especially in a child’s younger years, leads to better academic performance</a:t>
            </a:r>
          </a:p>
          <a:p>
            <a:pPr marL="285750" indent="-285750">
              <a:buFont typeface="Arial" panose="020B0604020202020204" pitchFamily="34" charset="0"/>
              <a:buChar char="•"/>
            </a:pPr>
            <a:r>
              <a:rPr lang="en-US" dirty="0"/>
              <a:t>Minority and low-income students perform better when placed in smaller class size</a:t>
            </a:r>
          </a:p>
          <a:p>
            <a:pPr marL="285750" indent="-285750">
              <a:buFont typeface="Arial" panose="020B0604020202020204" pitchFamily="34" charset="0"/>
              <a:buChar char="•"/>
            </a:pPr>
            <a:r>
              <a:rPr lang="en-US" dirty="0"/>
              <a:t>The more years a student spends in reduced class sizes, the longer improved performance continues</a:t>
            </a:r>
          </a:p>
          <a:p>
            <a:pPr marL="285750" indent="-285750">
              <a:buFont typeface="Arial" panose="020B0604020202020204" pitchFamily="34" charset="0"/>
              <a:buChar char="•"/>
            </a:pPr>
            <a:r>
              <a:rPr lang="en-US" dirty="0"/>
              <a:t>Classes at 20 or above tend to fail in attempts at reduced class sizing </a:t>
            </a:r>
          </a:p>
          <a:p>
            <a:endParaRPr lang="en-US" dirty="0"/>
          </a:p>
          <a:p>
            <a:endParaRPr lang="en-US" dirty="0"/>
          </a:p>
          <a:p>
            <a:endParaRPr lang="en-US" dirty="0"/>
          </a:p>
        </p:txBody>
      </p:sp>
    </p:spTree>
    <p:extLst>
      <p:ext uri="{BB962C8B-B14F-4D97-AF65-F5344CB8AC3E}">
        <p14:creationId xmlns:p14="http://schemas.microsoft.com/office/powerpoint/2010/main" val="16682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2" name="Picture 1">
            <a:extLst>
              <a:ext uri="{FF2B5EF4-FFF2-40B4-BE49-F238E27FC236}">
                <a16:creationId xmlns:a16="http://schemas.microsoft.com/office/drawing/2014/main" id="{E666A286-F18F-4A44-82BD-B9C6C70787E6}"/>
              </a:ext>
            </a:extLst>
          </p:cNvPr>
          <p:cNvPicPr>
            <a:picLocks noChangeAspect="1"/>
          </p:cNvPicPr>
          <p:nvPr/>
        </p:nvPicPr>
        <p:blipFill>
          <a:blip r:embed="rId3"/>
          <a:stretch>
            <a:fillRect/>
          </a:stretch>
        </p:blipFill>
        <p:spPr>
          <a:xfrm>
            <a:off x="161109" y="4298155"/>
            <a:ext cx="3905250" cy="2400300"/>
          </a:xfrm>
          <a:prstGeom prst="rect">
            <a:avLst/>
          </a:prstGeom>
          <a:ln>
            <a:solidFill>
              <a:schemeClr val="bg1">
                <a:lumMod val="25000"/>
              </a:schemeClr>
            </a:solidFill>
          </a:ln>
        </p:spPr>
      </p:pic>
      <p:pic>
        <p:nvPicPr>
          <p:cNvPr id="7" name="Picture 6">
            <a:extLst>
              <a:ext uri="{FF2B5EF4-FFF2-40B4-BE49-F238E27FC236}">
                <a16:creationId xmlns:a16="http://schemas.microsoft.com/office/drawing/2014/main" id="{20EC9F5B-FE1D-473D-B8BA-6BC60A2027DB}"/>
              </a:ext>
            </a:extLst>
          </p:cNvPr>
          <p:cNvPicPr>
            <a:picLocks noChangeAspect="1"/>
          </p:cNvPicPr>
          <p:nvPr/>
        </p:nvPicPr>
        <p:blipFill>
          <a:blip r:embed="rId4"/>
          <a:stretch>
            <a:fillRect/>
          </a:stretch>
        </p:blipFill>
        <p:spPr>
          <a:xfrm>
            <a:off x="4208526" y="4312442"/>
            <a:ext cx="3829050" cy="2428875"/>
          </a:xfrm>
          <a:prstGeom prst="rect">
            <a:avLst/>
          </a:prstGeom>
          <a:ln>
            <a:solidFill>
              <a:schemeClr val="bg1">
                <a:lumMod val="25000"/>
              </a:schemeClr>
            </a:solidFill>
          </a:ln>
        </p:spPr>
      </p:pic>
      <p:pic>
        <p:nvPicPr>
          <p:cNvPr id="8" name="Picture 7">
            <a:extLst>
              <a:ext uri="{FF2B5EF4-FFF2-40B4-BE49-F238E27FC236}">
                <a16:creationId xmlns:a16="http://schemas.microsoft.com/office/drawing/2014/main" id="{528CB9DF-CBE2-44ED-92CB-BDAC8F5927AA}"/>
              </a:ext>
            </a:extLst>
          </p:cNvPr>
          <p:cNvPicPr>
            <a:picLocks noChangeAspect="1"/>
          </p:cNvPicPr>
          <p:nvPr/>
        </p:nvPicPr>
        <p:blipFill>
          <a:blip r:embed="rId5"/>
          <a:stretch>
            <a:fillRect/>
          </a:stretch>
        </p:blipFill>
        <p:spPr>
          <a:xfrm>
            <a:off x="8179743" y="4312442"/>
            <a:ext cx="3848100" cy="2400300"/>
          </a:xfrm>
          <a:prstGeom prst="rect">
            <a:avLst/>
          </a:prstGeom>
          <a:ln>
            <a:solidFill>
              <a:schemeClr val="bg1">
                <a:lumMod val="25000"/>
              </a:schemeClr>
            </a:solidFill>
          </a:ln>
        </p:spPr>
      </p:pic>
      <p:sp>
        <p:nvSpPr>
          <p:cNvPr id="9" name="TextBox 8">
            <a:extLst>
              <a:ext uri="{FF2B5EF4-FFF2-40B4-BE49-F238E27FC236}">
                <a16:creationId xmlns:a16="http://schemas.microsoft.com/office/drawing/2014/main" id="{B289F726-96E8-4BED-862B-4279FCB6FC50}"/>
              </a:ext>
            </a:extLst>
          </p:cNvPr>
          <p:cNvSpPr txBox="1"/>
          <p:nvPr/>
        </p:nvSpPr>
        <p:spPr>
          <a:xfrm>
            <a:off x="561703" y="2190749"/>
            <a:ext cx="104994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As with overall US trends, we see a shift in graduation rate as of 2013</a:t>
            </a:r>
          </a:p>
          <a:p>
            <a:pPr marL="285750" indent="-285750">
              <a:buFont typeface="Arial" panose="020B0604020202020204" pitchFamily="34" charset="0"/>
              <a:buChar char="•"/>
            </a:pPr>
            <a:r>
              <a:rPr lang="en-US" dirty="0"/>
              <a:t>Graduation rate (red trendline) does not seem to be as highly correlated with the factors studied until 2016; the change in GA may be </a:t>
            </a:r>
            <a:r>
              <a:rPr lang="en-US" dirty="0" err="1"/>
              <a:t>moreso</a:t>
            </a:r>
            <a:r>
              <a:rPr lang="en-US" dirty="0"/>
              <a:t> due to the change in 2013 to remove focus from standardized testing, with monetary factors being a secondary contributor</a:t>
            </a:r>
          </a:p>
          <a:p>
            <a:pPr marL="285750" indent="-285750">
              <a:buFont typeface="Arial" panose="020B0604020202020204" pitchFamily="34" charset="0"/>
              <a:buChar char="•"/>
            </a:pPr>
            <a:r>
              <a:rPr lang="en-US" dirty="0"/>
              <a:t>2016 is more aligned when it comes to revenue and graduation rate in GA; this may also be due to a lag effect</a:t>
            </a:r>
          </a:p>
        </p:txBody>
      </p:sp>
    </p:spTree>
    <p:extLst>
      <p:ext uri="{BB962C8B-B14F-4D97-AF65-F5344CB8AC3E}">
        <p14:creationId xmlns:p14="http://schemas.microsoft.com/office/powerpoint/2010/main" val="120922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DAA57B0B-8217-4267-8A22-8A2AEB4B118E}"/>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Northeast has the smallest spread in graduation rate of all the Regions studied</a:t>
            </a:r>
          </a:p>
          <a:p>
            <a:pPr marL="285750" indent="-285750">
              <a:buFont typeface="Arial" panose="020B0604020202020204" pitchFamily="34" charset="0"/>
              <a:buChar char="•"/>
            </a:pPr>
            <a:r>
              <a:rPr lang="en-US" dirty="0"/>
              <a:t>2010-2013, the Northeast is the only region with outliers</a:t>
            </a:r>
          </a:p>
        </p:txBody>
      </p:sp>
      <p:pic>
        <p:nvPicPr>
          <p:cNvPr id="8" name="Picture 7" descr="A screenshot of a cell phone&#10;&#10;Description automatically generated">
            <a:extLst>
              <a:ext uri="{FF2B5EF4-FFF2-40B4-BE49-F238E27FC236}">
                <a16:creationId xmlns:a16="http://schemas.microsoft.com/office/drawing/2014/main" id="{35B19A2F-F7E7-451E-A2D1-B8346250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45" y="2737176"/>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DBAC63D2-D47A-4FF2-B61D-9B7E15FB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707" y="2737176"/>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8" name="TextBox 7">
            <a:extLst>
              <a:ext uri="{FF2B5EF4-FFF2-40B4-BE49-F238E27FC236}">
                <a16:creationId xmlns:a16="http://schemas.microsoft.com/office/drawing/2014/main" id="{EEBAC112-38A7-4A48-B6F0-B0C6521D69F5}"/>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t>2013-2016, both the Northeast and the South contain outliers</a:t>
            </a:r>
          </a:p>
          <a:p>
            <a:pPr marL="285750" indent="-285750">
              <a:buFont typeface="Arial" panose="020B0604020202020204" pitchFamily="34" charset="0"/>
              <a:buChar char="•"/>
            </a:pPr>
            <a:r>
              <a:rPr lang="en-US" dirty="0"/>
              <a:t>2010 and 2012 Southern Region graduation rates reflect a large spread</a:t>
            </a:r>
          </a:p>
        </p:txBody>
      </p:sp>
      <p:pic>
        <p:nvPicPr>
          <p:cNvPr id="6" name="Picture 5" descr="A screenshot of a cell phone&#10;&#10;Description automatically generated">
            <a:extLst>
              <a:ext uri="{FF2B5EF4-FFF2-40B4-BE49-F238E27FC236}">
                <a16:creationId xmlns:a16="http://schemas.microsoft.com/office/drawing/2014/main" id="{89F2D8DD-56E7-45D0-AF46-4B5A412EC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68" y="2733224"/>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0680F95E-408A-4774-B59B-66CABE1E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182"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272878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3" name="Picture 2" descr="A screenshot of a cell phone&#10;&#10;Description automatically generated">
            <a:extLst>
              <a:ext uri="{FF2B5EF4-FFF2-40B4-BE49-F238E27FC236}">
                <a16:creationId xmlns:a16="http://schemas.microsoft.com/office/drawing/2014/main" id="{DAE402AF-7E47-4919-8C2F-DA61713AF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0" y="2733224"/>
            <a:ext cx="5487650" cy="3658433"/>
          </a:xfrm>
          <a:prstGeom prst="rect">
            <a:avLst/>
          </a:prstGeom>
          <a:ln>
            <a:solidFill>
              <a:schemeClr val="bg1">
                <a:lumMod val="25000"/>
              </a:schemeClr>
            </a:solidFill>
          </a:ln>
        </p:spPr>
      </p:pic>
      <p:pic>
        <p:nvPicPr>
          <p:cNvPr id="8" name="Picture 7" descr="A screenshot of a cell phone&#10;&#10;Description automatically generated">
            <a:extLst>
              <a:ext uri="{FF2B5EF4-FFF2-40B4-BE49-F238E27FC236}">
                <a16:creationId xmlns:a16="http://schemas.microsoft.com/office/drawing/2014/main" id="{B7FA5292-E691-45D2-8918-7D029EF73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992" y="2720548"/>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5362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6" name="TextBox 5">
            <a:extLst>
              <a:ext uri="{FF2B5EF4-FFF2-40B4-BE49-F238E27FC236}">
                <a16:creationId xmlns:a16="http://schemas.microsoft.com/office/drawing/2014/main" id="{2A4CEFA8-656B-415D-9C44-36288B475964}"/>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Results show that X region has a y difference – reference mean if applicable, basically stating here what you saw that made you do the </a:t>
            </a:r>
            <a:r>
              <a:rPr lang="en-US" dirty="0" err="1">
                <a:solidFill>
                  <a:srgbClr val="FF0000"/>
                </a:solidFill>
              </a:rPr>
              <a:t>anova</a:t>
            </a:r>
            <a:r>
              <a:rPr lang="en-US" dirty="0">
                <a:solidFill>
                  <a:srgbClr val="FF0000"/>
                </a:solidFill>
              </a:rPr>
              <a:t>/t test</a:t>
            </a:r>
          </a:p>
        </p:txBody>
      </p:sp>
      <p:pic>
        <p:nvPicPr>
          <p:cNvPr id="7" name="Picture 6" descr="A screenshot of a cell phone&#10;&#10;Description automatically generated">
            <a:extLst>
              <a:ext uri="{FF2B5EF4-FFF2-40B4-BE49-F238E27FC236}">
                <a16:creationId xmlns:a16="http://schemas.microsoft.com/office/drawing/2014/main" id="{E15EE0AC-0C39-4AB7-802A-D9BF84C2A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051"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64220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fontScale="850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eaLnBrk="0" fontAlgn="base" hangingPunct="0">
              <a:spcBef>
                <a:spcPct val="0"/>
              </a:spcBef>
              <a:spcAft>
                <a:spcPct val="0"/>
              </a:spcAft>
            </a:pPr>
            <a:r>
              <a:rPr lang="en-US" altLang="en-US" sz="2400" dirty="0">
                <a:latin typeface="Arial" panose="020B0604020202020204" pitchFamily="34" charset="0"/>
              </a:rPr>
              <a:t>Our team found that increases in spends is correlated to higher graduation rates. Implies that if the US spent more on Education, graduation rates would only improve further. </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Was the US increase in recent years in teacher salary and other spends surprising to you? Why or why not?</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Our team </a:t>
            </a:r>
            <a:r>
              <a:rPr lang="en-US" altLang="en-US" sz="2400">
                <a:latin typeface="Arial" panose="020B0604020202020204" pitchFamily="34" charset="0"/>
              </a:rPr>
              <a:t>found that the US </a:t>
            </a:r>
            <a:r>
              <a:rPr lang="en-US" altLang="en-US" sz="2400" dirty="0">
                <a:latin typeface="Arial" panose="020B0604020202020204" pitchFamily="34" charset="0"/>
              </a:rPr>
              <a:t>graduation rate between 2014-2015 declined slightly (0.5%), but GA rate remained flat (or increased just slightly). What do you make of these results?</a:t>
            </a:r>
          </a:p>
          <a:p>
            <a:pPr marL="0" indent="0" eaLnBrk="0" fontAlgn="base" hangingPunct="0">
              <a:spcBef>
                <a:spcPct val="0"/>
              </a:spcBef>
              <a:spcAft>
                <a:spcPct val="0"/>
              </a:spcAft>
              <a:buNone/>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(discussion point here about </a:t>
            </a:r>
            <a:r>
              <a:rPr lang="en-US" altLang="en-US" sz="2400" dirty="0" err="1">
                <a:latin typeface="Arial" panose="020B0604020202020204" pitchFamily="34" charset="0"/>
              </a:rPr>
              <a:t>scott’s</a:t>
            </a:r>
            <a:r>
              <a:rPr lang="en-US" altLang="en-US" sz="2400" dirty="0">
                <a:latin typeface="Arial" panose="020B0604020202020204" pitchFamily="34" charset="0"/>
              </a:rPr>
              <a:t> stats findings)</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u="sng" dirty="0">
                <a:latin typeface="Arial" panose="020B0604020202020204" pitchFamily="34" charset="0"/>
              </a:rPr>
              <a:t>For discussion:</a:t>
            </a:r>
            <a:r>
              <a:rPr lang="en-US" altLang="en-US" sz="2400" dirty="0">
                <a:latin typeface="Arial" panose="020B0604020202020204" pitchFamily="34" charset="0"/>
              </a:rPr>
              <a:t> Although not specifically revealed in the presentation, many of the top five states in terms of spending have among the worst graduation rates. Why could that be?</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Average Teacher Salary</a:t>
            </a:r>
          </a:p>
        </p:txBody>
      </p:sp>
      <p:pic>
        <p:nvPicPr>
          <p:cNvPr id="3" name="Picture 2">
            <a:extLst>
              <a:ext uri="{FF2B5EF4-FFF2-40B4-BE49-F238E27FC236}">
                <a16:creationId xmlns:a16="http://schemas.microsoft.com/office/drawing/2014/main" id="{CA1DE44C-DD54-41AC-8C10-3B31FFBE85D9}"/>
              </a:ext>
            </a:extLst>
          </p:cNvPr>
          <p:cNvPicPr>
            <a:picLocks noChangeAspect="1"/>
          </p:cNvPicPr>
          <p:nvPr/>
        </p:nvPicPr>
        <p:blipFill>
          <a:blip r:embed="rId2"/>
          <a:stretch>
            <a:fillRect/>
          </a:stretch>
        </p:blipFill>
        <p:spPr>
          <a:xfrm>
            <a:off x="989784" y="2929479"/>
            <a:ext cx="4438650" cy="2809875"/>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A84F17E4-CE3B-4B6E-A0D6-A0BEB4C33A0E}"/>
              </a:ext>
            </a:extLst>
          </p:cNvPr>
          <p:cNvPicPr>
            <a:picLocks noChangeAspect="1"/>
          </p:cNvPicPr>
          <p:nvPr/>
        </p:nvPicPr>
        <p:blipFill>
          <a:blip r:embed="rId3"/>
          <a:stretch>
            <a:fillRect/>
          </a:stretch>
        </p:blipFill>
        <p:spPr>
          <a:xfrm>
            <a:off x="6470142" y="2929479"/>
            <a:ext cx="4438650" cy="2809875"/>
          </a:xfrm>
          <a:prstGeom prst="rect">
            <a:avLst/>
          </a:prstGeom>
          <a:ln>
            <a:solidFill>
              <a:schemeClr val="bg1">
                <a:lumMod val="25000"/>
              </a:schemeClr>
            </a:solidFill>
          </a:ln>
        </p:spPr>
      </p:pic>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Graduation Rates</a:t>
            </a:r>
          </a:p>
        </p:txBody>
      </p:sp>
      <p:pic>
        <p:nvPicPr>
          <p:cNvPr id="9" name="Picture 8">
            <a:extLst>
              <a:ext uri="{FF2B5EF4-FFF2-40B4-BE49-F238E27FC236}">
                <a16:creationId xmlns:a16="http://schemas.microsoft.com/office/drawing/2014/main" id="{9F726407-F6D3-41E8-8700-0338FE8AD2D4}"/>
              </a:ext>
            </a:extLst>
          </p:cNvPr>
          <p:cNvPicPr>
            <a:picLocks noChangeAspect="1"/>
          </p:cNvPicPr>
          <p:nvPr/>
        </p:nvPicPr>
        <p:blipFill>
          <a:blip r:embed="rId2"/>
          <a:stretch>
            <a:fillRect/>
          </a:stretch>
        </p:blipFill>
        <p:spPr>
          <a:xfrm>
            <a:off x="989784" y="2929479"/>
            <a:ext cx="4438650" cy="2809874"/>
          </a:xfrm>
          <a:prstGeom prst="rect">
            <a:avLst/>
          </a:prstGeom>
          <a:ln>
            <a:solidFill>
              <a:schemeClr val="bg1">
                <a:lumMod val="25000"/>
              </a:schemeClr>
            </a:solidFill>
          </a:ln>
        </p:spPr>
      </p:pic>
      <p:pic>
        <p:nvPicPr>
          <p:cNvPr id="10" name="Picture 9">
            <a:extLst>
              <a:ext uri="{FF2B5EF4-FFF2-40B4-BE49-F238E27FC236}">
                <a16:creationId xmlns:a16="http://schemas.microsoft.com/office/drawing/2014/main" id="{76FBC6A9-8E6D-4967-9321-BAE4A71CD63E}"/>
              </a:ext>
            </a:extLst>
          </p:cNvPr>
          <p:cNvPicPr>
            <a:picLocks noChangeAspect="1"/>
          </p:cNvPicPr>
          <p:nvPr/>
        </p:nvPicPr>
        <p:blipFill>
          <a:blip r:embed="rId3"/>
          <a:stretch>
            <a:fillRect/>
          </a:stretch>
        </p:blipFill>
        <p:spPr>
          <a:xfrm>
            <a:off x="6470143" y="2929479"/>
            <a:ext cx="4438649" cy="2809873"/>
          </a:xfrm>
          <a:prstGeom prst="rect">
            <a:avLst/>
          </a:prstGeom>
          <a:ln>
            <a:solidFill>
              <a:schemeClr val="bg1">
                <a:lumMod val="25000"/>
              </a:schemeClr>
            </a:solidFill>
          </a:ln>
        </p:spPr>
      </p:pic>
    </p:spTree>
    <p:extLst>
      <p:ext uri="{BB962C8B-B14F-4D97-AF65-F5344CB8AC3E}">
        <p14:creationId xmlns:p14="http://schemas.microsoft.com/office/powerpoint/2010/main" val="32159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Educational Revenue</a:t>
            </a:r>
          </a:p>
        </p:txBody>
      </p:sp>
      <p:pic>
        <p:nvPicPr>
          <p:cNvPr id="4" name="Picture 3">
            <a:extLst>
              <a:ext uri="{FF2B5EF4-FFF2-40B4-BE49-F238E27FC236}">
                <a16:creationId xmlns:a16="http://schemas.microsoft.com/office/drawing/2014/main" id="{8ACCD9A9-DB1E-4662-B745-6BAE301CE7B3}"/>
              </a:ext>
            </a:extLst>
          </p:cNvPr>
          <p:cNvPicPr>
            <a:picLocks noChangeAspect="1"/>
          </p:cNvPicPr>
          <p:nvPr/>
        </p:nvPicPr>
        <p:blipFill>
          <a:blip r:embed="rId2"/>
          <a:stretch>
            <a:fillRect/>
          </a:stretch>
        </p:blipFill>
        <p:spPr>
          <a:xfrm>
            <a:off x="660899" y="2458811"/>
            <a:ext cx="5305425" cy="3638550"/>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36FC75D9-C7DC-4695-B104-792303CD7A00}"/>
              </a:ext>
            </a:extLst>
          </p:cNvPr>
          <p:cNvPicPr>
            <a:picLocks noChangeAspect="1"/>
          </p:cNvPicPr>
          <p:nvPr/>
        </p:nvPicPr>
        <p:blipFill>
          <a:blip r:embed="rId3"/>
          <a:stretch>
            <a:fillRect/>
          </a:stretch>
        </p:blipFill>
        <p:spPr>
          <a:xfrm>
            <a:off x="6454276" y="2458811"/>
            <a:ext cx="5076825" cy="3686175"/>
          </a:xfrm>
          <a:prstGeom prst="rect">
            <a:avLst/>
          </a:prstGeom>
          <a:ln>
            <a:solidFill>
              <a:schemeClr val="bg1">
                <a:lumMod val="25000"/>
              </a:schemeClr>
            </a:solidFill>
          </a:ln>
        </p:spPr>
      </p:pic>
    </p:spTree>
    <p:extLst>
      <p:ext uri="{BB962C8B-B14F-4D97-AF65-F5344CB8AC3E}">
        <p14:creationId xmlns:p14="http://schemas.microsoft.com/office/powerpoint/2010/main" val="53072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C9AA1-D9B2-41D8-9969-8DE5F0683BDE}"/>
              </a:ext>
            </a:extLst>
          </p:cNvPr>
          <p:cNvPicPr>
            <a:picLocks noChangeAspect="1"/>
          </p:cNvPicPr>
          <p:nvPr/>
        </p:nvPicPr>
        <p:blipFill>
          <a:blip r:embed="rId2"/>
          <a:stretch>
            <a:fillRect/>
          </a:stretch>
        </p:blipFill>
        <p:spPr>
          <a:xfrm>
            <a:off x="1738312" y="702945"/>
            <a:ext cx="8715375" cy="5972175"/>
          </a:xfrm>
          <a:prstGeom prst="rect">
            <a:avLst/>
          </a:prstGeom>
        </p:spPr>
      </p:pic>
    </p:spTree>
    <p:extLst>
      <p:ext uri="{BB962C8B-B14F-4D97-AF65-F5344CB8AC3E}">
        <p14:creationId xmlns:p14="http://schemas.microsoft.com/office/powerpoint/2010/main" val="4380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F9E4C8A-70FF-4784-97CB-C454C988D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703" y="875210"/>
            <a:ext cx="4972594" cy="5773783"/>
          </a:xfrm>
          <a:prstGeom prst="rect">
            <a:avLst/>
          </a:prstGeom>
          <a:ln>
            <a:solidFill>
              <a:schemeClr val="bg1">
                <a:lumMod val="25000"/>
              </a:schemeClr>
            </a:solidFill>
          </a:ln>
        </p:spPr>
      </p:pic>
      <p:sp>
        <p:nvSpPr>
          <p:cNvPr id="5" name="TextBox 4">
            <a:extLst>
              <a:ext uri="{FF2B5EF4-FFF2-40B4-BE49-F238E27FC236}">
                <a16:creationId xmlns:a16="http://schemas.microsoft.com/office/drawing/2014/main" id="{01F52D5E-CFDC-4BEF-8D0C-3134FAEBEFD4}"/>
              </a:ext>
            </a:extLst>
          </p:cNvPr>
          <p:cNvSpPr txBox="1"/>
          <p:nvPr/>
        </p:nvSpPr>
        <p:spPr>
          <a:xfrm>
            <a:off x="953589" y="2155371"/>
            <a:ext cx="21423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Texas, NY and FL all have the greatest deficits in spend v allocation (these states spend more than they are granted)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63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70000" lnSpcReduction="20000"/>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r>
              <a:rPr lang="en-US" sz="2800" dirty="0"/>
              <a:t>Null hypotheses (H</a:t>
            </a:r>
            <a:r>
              <a:rPr lang="en-US" sz="1800" dirty="0"/>
              <a:t>o</a:t>
            </a:r>
            <a:r>
              <a:rPr lang="en-US" sz="2800" dirty="0"/>
              <a:t>): Per student spending does not have an effect on student performance</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lnSpcReduction="10000"/>
          </a:bodyPr>
          <a:lstStyle/>
          <a:p>
            <a:pPr marL="0" indent="0">
              <a:buNone/>
            </a:pPr>
            <a:endParaRPr lang="en-US" dirty="0"/>
          </a:p>
          <a:p>
            <a:r>
              <a:rPr lang="en-US" dirty="0"/>
              <a:t>Deep dive into datafiles</a:t>
            </a:r>
          </a:p>
          <a:p>
            <a:r>
              <a:rPr lang="en-US" dirty="0"/>
              <a:t>Identify outliers and issues from visualizations</a:t>
            </a:r>
          </a:p>
          <a:p>
            <a:r>
              <a:rPr lang="en-US" dirty="0"/>
              <a:t>Cleanup directly in excel file as well as </a:t>
            </a:r>
            <a:r>
              <a:rPr lang="en-US" dirty="0" err="1"/>
              <a:t>Jupyter</a:t>
            </a:r>
            <a:r>
              <a:rPr lang="en-US" dirty="0"/>
              <a:t> notebooks</a:t>
            </a:r>
          </a:p>
          <a:p>
            <a:pPr lvl="1"/>
            <a:r>
              <a:rPr lang="en-US" dirty="0"/>
              <a:t>Oklahoma</a:t>
            </a:r>
          </a:p>
          <a:p>
            <a:pPr lvl="1"/>
            <a:r>
              <a:rPr lang="en-US" dirty="0"/>
              <a:t>Alabama</a:t>
            </a:r>
          </a:p>
          <a:p>
            <a:pPr lvl="1"/>
            <a:r>
              <a:rPr lang="en-US" dirty="0" err="1"/>
              <a:t>etc</a:t>
            </a:r>
            <a:endParaRPr lang="en-US" dirty="0"/>
          </a:p>
          <a:p>
            <a:r>
              <a:rPr lang="en-US" dirty="0"/>
              <a:t>Re-defined parameters</a:t>
            </a:r>
          </a:p>
          <a:p>
            <a:r>
              <a:rPr lang="en-US" dirty="0"/>
              <a:t>Re-established metrics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1345</TotalTime>
  <Words>1215</Words>
  <Application>Microsoft Office PowerPoint</Application>
  <PresentationFormat>Widescreen</PresentationFormat>
  <Paragraphs>185</Paragraphs>
  <Slides>27</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Slack-Lato</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Our Process</vt:lpstr>
      <vt:lpstr>Discovery and Data Sources</vt:lpstr>
      <vt:lpstr>Data Cleanup</vt:lpstr>
      <vt:lpstr>Data Analysis</vt:lpstr>
      <vt:lpstr>PowerPoint Presentation</vt:lpstr>
      <vt:lpstr>Key Findings</vt:lpstr>
      <vt:lpstr>US Public Schools Overview</vt:lpstr>
      <vt:lpstr>Aggregate Findings – US Trends</vt:lpstr>
      <vt:lpstr>Aggregate Findings – US Trends</vt:lpstr>
      <vt:lpstr>Granular Finding - States Regress</vt:lpstr>
      <vt:lpstr>Micro Findings – Georgia</vt:lpstr>
      <vt:lpstr>Regional Findings – Statistical Testing</vt:lpstr>
      <vt:lpstr>Regional Findings – Statistical Testing</vt:lpstr>
      <vt:lpstr>Regional Findings – Statistical Testing</vt:lpstr>
      <vt:lpstr>Regional Findings – Statistical Testing</vt:lpstr>
      <vt:lpstr>PowerPoint Presentation</vt:lpstr>
      <vt:lpstr>Implications </vt:lpstr>
      <vt:lpstr>Appendix</vt:lpstr>
      <vt:lpstr>US v GA Average Teacher Salary</vt:lpstr>
      <vt:lpstr>US v GA Graduation Rates</vt:lpstr>
      <vt:lpstr>US v GA Educational Revenue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146</cp:revision>
  <dcterms:created xsi:type="dcterms:W3CDTF">2020-01-25T18:18:03Z</dcterms:created>
  <dcterms:modified xsi:type="dcterms:W3CDTF">2020-02-03T21:00:12Z</dcterms:modified>
</cp:coreProperties>
</file>